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6"/>
  </p:notesMasterIdLst>
  <p:sldIdLst>
    <p:sldId id="256" r:id="rId2"/>
    <p:sldId id="291" r:id="rId3"/>
    <p:sldId id="292" r:id="rId4"/>
    <p:sldId id="265" r:id="rId5"/>
    <p:sldId id="286" r:id="rId6"/>
    <p:sldId id="289" r:id="rId7"/>
    <p:sldId id="294" r:id="rId8"/>
    <p:sldId id="257" r:id="rId9"/>
    <p:sldId id="269" r:id="rId10"/>
    <p:sldId id="304" r:id="rId11"/>
    <p:sldId id="303" r:id="rId12"/>
    <p:sldId id="302" r:id="rId13"/>
    <p:sldId id="287" r:id="rId14"/>
    <p:sldId id="288" r:id="rId15"/>
    <p:sldId id="285" r:id="rId16"/>
    <p:sldId id="264" r:id="rId17"/>
    <p:sldId id="263" r:id="rId18"/>
    <p:sldId id="305" r:id="rId19"/>
    <p:sldId id="306" r:id="rId20"/>
    <p:sldId id="258" r:id="rId21"/>
    <p:sldId id="274" r:id="rId22"/>
    <p:sldId id="298" r:id="rId23"/>
    <p:sldId id="276" r:id="rId24"/>
    <p:sldId id="300" r:id="rId25"/>
    <p:sldId id="299" r:id="rId26"/>
    <p:sldId id="279" r:id="rId27"/>
    <p:sldId id="272" r:id="rId28"/>
    <p:sldId id="278" r:id="rId29"/>
    <p:sldId id="275" r:id="rId30"/>
    <p:sldId id="293" r:id="rId31"/>
    <p:sldId id="267" r:id="rId32"/>
    <p:sldId id="271" r:id="rId33"/>
    <p:sldId id="270" r:id="rId34"/>
    <p:sldId id="281" r:id="rId35"/>
    <p:sldId id="277" r:id="rId36"/>
    <p:sldId id="283" r:id="rId37"/>
    <p:sldId id="273" r:id="rId38"/>
    <p:sldId id="301" r:id="rId39"/>
    <p:sldId id="260" r:id="rId40"/>
    <p:sldId id="262" r:id="rId41"/>
    <p:sldId id="261" r:id="rId42"/>
    <p:sldId id="268" r:id="rId43"/>
    <p:sldId id="284" r:id="rId44"/>
    <p:sldId id="29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92"/>
            <p14:sldId id="265"/>
            <p14:sldId id="286"/>
            <p14:sldId id="289"/>
            <p14:sldId id="294"/>
            <p14:sldId id="257"/>
            <p14:sldId id="269"/>
            <p14:sldId id="304"/>
            <p14:sldId id="303"/>
            <p14:sldId id="302"/>
            <p14:sldId id="287"/>
            <p14:sldId id="288"/>
            <p14:sldId id="285"/>
            <p14:sldId id="264"/>
            <p14:sldId id="263"/>
            <p14:sldId id="305"/>
            <p14:sldId id="306"/>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80754"/>
  </p:normalViewPr>
  <p:slideViewPr>
    <p:cSldViewPr snapToGrid="0" snapToObjects="1">
      <p:cViewPr>
        <p:scale>
          <a:sx n="101" d="100"/>
          <a:sy n="101" d="100"/>
        </p:scale>
        <p:origin x="-1824" y="-1136"/>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Today, I am going to present my research about ‘data visualization methods for scientific careers’</a:t>
            </a:r>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42</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45555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Scholar Plot –</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4" name="Content Placeholder 3"/>
          <p:cNvSpPr>
            <a:spLocks noGrp="1"/>
          </p:cNvSpPr>
          <p:nvPr>
            <p:ph idx="1"/>
          </p:nvPr>
        </p:nvSpPr>
        <p:spPr/>
        <p:txBody>
          <a:bodyPr/>
          <a:lstStyle/>
          <a:p>
            <a:r>
              <a:rPr lang="en-US" dirty="0" smtClean="0"/>
              <a:t>Appraising academic careers</a:t>
            </a:r>
          </a:p>
          <a:p>
            <a:pPr lvl="1"/>
            <a:r>
              <a:rPr lang="en-US" dirty="0" smtClean="0"/>
              <a:t>Hiring faculty</a:t>
            </a:r>
          </a:p>
          <a:p>
            <a:pPr lvl="1"/>
            <a:r>
              <a:rPr lang="en-US" dirty="0" smtClean="0"/>
              <a:t>Promotion and Tenure</a:t>
            </a:r>
          </a:p>
          <a:p>
            <a:pPr lvl="1"/>
            <a:r>
              <a:rPr lang="en-US" dirty="0" smtClean="0"/>
              <a:t>Peer-reviewing</a:t>
            </a:r>
          </a:p>
          <a:p>
            <a:pPr lvl="1"/>
            <a:r>
              <a:rPr lang="en-US" dirty="0" smtClean="0"/>
              <a:t>Matching student to advisor</a:t>
            </a:r>
          </a:p>
          <a:p>
            <a:r>
              <a:rPr lang="en-US" dirty="0" smtClean="0"/>
              <a:t>Open Problem CV</a:t>
            </a:r>
          </a:p>
          <a:p>
            <a:pPr lvl="1"/>
            <a:r>
              <a:rPr lang="en-US" dirty="0" smtClean="0"/>
              <a:t>Length</a:t>
            </a:r>
          </a:p>
          <a:p>
            <a:pPr lvl="1"/>
            <a:r>
              <a:rPr lang="en-US" dirty="0" smtClean="0"/>
              <a:t>Often convoluted</a:t>
            </a:r>
          </a:p>
          <a:p>
            <a:pPr lvl="1"/>
            <a:r>
              <a:rPr lang="en-US" dirty="0" smtClean="0"/>
              <a:t>With potential errors / misses</a:t>
            </a:r>
          </a:p>
          <a:p>
            <a:pPr lvl="1"/>
            <a:r>
              <a:rPr lang="en-US" dirty="0" smtClean="0"/>
              <a:t>Inconsistent</a:t>
            </a:r>
          </a:p>
          <a:p>
            <a:pPr lvl="1"/>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a:t>Tend to provide great detail about academic and research experiences</a:t>
            </a:r>
          </a:p>
          <a:p>
            <a:endParaRPr lang="en-US" dirty="0" smtClean="0"/>
          </a:p>
          <a:p>
            <a:r>
              <a:rPr lang="en-US" dirty="0" smtClean="0"/>
              <a:t>Difficulty 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smtClean="0"/>
          </a:p>
          <a:p>
            <a:r>
              <a:rPr lang="en-US" dirty="0" smtClean="0"/>
              <a:t>What methods that solve these issues.</a:t>
            </a:r>
          </a:p>
          <a:p>
            <a:pPr lvl="1"/>
            <a:r>
              <a:rPr lang="en-US" dirty="0" smtClean="0"/>
              <a:t>Data Science / Analytics / Visualization</a:t>
            </a:r>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6" name="Content Placeholder 5"/>
          <p:cNvSpPr>
            <a:spLocks noGrp="1"/>
          </p:cNvSpPr>
          <p:nvPr>
            <p:ph idx="1"/>
          </p:nvPr>
        </p:nvSpPr>
        <p:spPr/>
        <p:txBody>
          <a:bodyPr/>
          <a:lstStyle/>
          <a:p>
            <a:r>
              <a:rPr lang="en-US" dirty="0" smtClean="0"/>
              <a:t>Google Scholar</a:t>
            </a:r>
          </a:p>
          <a:p>
            <a:pPr lvl="1"/>
            <a:r>
              <a:rPr lang="en-US" dirty="0" smtClean="0"/>
              <a:t>Free</a:t>
            </a:r>
          </a:p>
          <a:p>
            <a:pPr lvl="1"/>
            <a:r>
              <a:rPr lang="en-US" dirty="0" smtClean="0"/>
              <a:t>All inclusive</a:t>
            </a:r>
          </a:p>
          <a:p>
            <a:pPr lvl="1"/>
            <a:r>
              <a:rPr lang="en-US" dirty="0" smtClean="0"/>
              <a:t>Only publications</a:t>
            </a:r>
          </a:p>
          <a:p>
            <a:r>
              <a:rPr lang="en-US" dirty="0" smtClean="0"/>
              <a:t>Scopus</a:t>
            </a:r>
          </a:p>
          <a:p>
            <a:pPr lvl="1"/>
            <a:endParaRPr lang="en-US" dirty="0" smtClean="0"/>
          </a:p>
          <a:p>
            <a:r>
              <a:rPr lang="en-US" dirty="0" smtClean="0"/>
              <a:t>ORCID</a:t>
            </a:r>
            <a:endParaRPr lang="en-US" dirty="0"/>
          </a:p>
        </p:txBody>
      </p:sp>
    </p:spTree>
    <p:extLst>
      <p:ext uri="{BB962C8B-B14F-4D97-AF65-F5344CB8AC3E}">
        <p14:creationId xmlns:p14="http://schemas.microsoft.com/office/powerpoint/2010/main" val="27640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610" y="4159045"/>
            <a:ext cx="3279065" cy="2539548"/>
          </a:xfrm>
          <a:prstGeom prst="rect">
            <a:avLst/>
          </a:prstGeom>
        </p:spPr>
      </p:pic>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p:txBody>
          <a:bodyPr/>
          <a:lstStyle/>
          <a:p>
            <a:r>
              <a:rPr lang="en-US" dirty="0" smtClean="0"/>
              <a:t>Summary Interface</a:t>
            </a:r>
          </a:p>
          <a:p>
            <a:r>
              <a:rPr lang="en-US" dirty="0" smtClean="0"/>
              <a:t>No articulating philosophy about academic merit</a:t>
            </a:r>
          </a:p>
          <a:p>
            <a:endParaRPr lang="en-US" dirty="0"/>
          </a:p>
          <a:p>
            <a:r>
              <a:rPr lang="en-US" dirty="0" smtClean="0"/>
              <a:t>Scholar Plot  fills the gap</a:t>
            </a:r>
          </a:p>
          <a:p>
            <a:pPr lvl="1"/>
            <a:r>
              <a:rPr lang="en-US" dirty="0" smtClean="0"/>
              <a:t>Visual summary</a:t>
            </a:r>
          </a:p>
          <a:p>
            <a:pPr lvl="1"/>
            <a:r>
              <a:rPr lang="en-US" dirty="0" smtClean="0"/>
              <a:t>Solid scheme for academic merit</a:t>
            </a:r>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2724944"/>
            <a:ext cx="7048500" cy="2552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000" y="2536681"/>
            <a:ext cx="9939300" cy="37313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 y="2539237"/>
            <a:ext cx="11201400" cy="368157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Individual</a:t>
            </a:r>
          </a:p>
          <a:p>
            <a:pPr lvl="1"/>
            <a:r>
              <a:rPr lang="en-US" sz="2800" dirty="0" smtClean="0"/>
              <a:t>Comparison between two scholars regarding publications and funding</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level such as </a:t>
            </a:r>
            <a:r>
              <a:rPr lang="en-US" sz="2800" dirty="0" smtClean="0"/>
              <a:t>department level</a:t>
            </a:r>
          </a:p>
          <a:p>
            <a:pPr lvl="1"/>
            <a:endParaRPr lang="en-US" sz="28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Problem</a:t>
            </a:r>
          </a:p>
          <a:p>
            <a:pPr lvl="1"/>
            <a:r>
              <a:rPr lang="en-US" dirty="0" smtClean="0"/>
              <a:t>Related work</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Conclusion and 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a:t>
            </a:r>
            <a:r>
              <a:rPr lang="en-US" smtClean="0"/>
              <a:t>– </a:t>
            </a:r>
            <a:r>
              <a:rPr lang="en-US" smtClean="0"/>
              <a:t>Chairman</a:t>
            </a:r>
            <a:endParaRPr lang="en-US" dirty="0" smtClean="0"/>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r>
              <a:rPr lang="en-US" dirty="0" smtClean="0"/>
              <a:t>)</a:t>
            </a:r>
            <a:endParaRPr lang="en-US" dirty="0" smtClean="0"/>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endParaRPr lang="en-US" sz="3600" dirty="0" smtClean="0"/>
          </a:p>
          <a:p>
            <a:pPr lvl="1">
              <a:lnSpc>
                <a:spcPct val="150000"/>
              </a:lnSpc>
              <a:buFont typeface="Wingdings" charset="2"/>
              <a:buChar char="ü"/>
            </a:pPr>
            <a:r>
              <a:rPr lang="en-US" sz="3600" dirty="0" smtClean="0"/>
              <a:t>Support qualitative analysis</a:t>
            </a:r>
            <a:endParaRPr lang="en-US" sz="3600"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2800" dirty="0" smtClean="0"/>
              <a:t>Visualization </a:t>
            </a:r>
            <a:r>
              <a:rPr lang="en-US" sz="2800" dirty="0"/>
              <a:t>makes data accessible</a:t>
            </a:r>
          </a:p>
          <a:p>
            <a:pPr marL="238125" lvl="1" indent="-223838">
              <a:lnSpc>
                <a:spcPct val="150000"/>
              </a:lnSpc>
            </a:pPr>
            <a:r>
              <a:rPr lang="en-US" sz="2800" dirty="0"/>
              <a:t>Quickly notice something out of position, patterns and pattern </a:t>
            </a:r>
            <a:r>
              <a:rPr lang="en-US" sz="2800" dirty="0" smtClean="0"/>
              <a:t>violations</a:t>
            </a:r>
            <a:endParaRPr lang="en-US" sz="2800" dirty="0"/>
          </a:p>
          <a:p>
            <a:pPr marL="238125" lvl="1" indent="-223838">
              <a:lnSpc>
                <a:spcPct val="150000"/>
              </a:lnSpc>
            </a:pPr>
            <a:r>
              <a:rPr lang="en-US" sz="2800" dirty="0"/>
              <a:t>Visualization gives faster access to actionable insights</a:t>
            </a:r>
          </a:p>
          <a:p>
            <a:pPr marL="238125" lvl="1" indent="-223838">
              <a:lnSpc>
                <a:spcPct val="150000"/>
              </a:lnSpc>
            </a:pPr>
            <a:r>
              <a:rPr lang="en-US" sz="2800" dirty="0"/>
              <a:t>Visualization allows access to huge amounts of </a:t>
            </a:r>
            <a:r>
              <a:rPr lang="en-US" sz="2800" dirty="0" smtClean="0"/>
              <a:t>data</a:t>
            </a:r>
            <a:endParaRPr lang="en-US" sz="28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22384</TotalTime>
  <Words>2457</Words>
  <Application>Microsoft Macintosh PowerPoint</Application>
  <PresentationFormat>Widescreen</PresentationFormat>
  <Paragraphs>386</Paragraphs>
  <Slides>44</Slides>
  <Notes>30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Adobe Heiti Std R</vt:lpstr>
      <vt:lpstr>Calibri</vt:lpstr>
      <vt:lpstr>Corbel</vt:lpstr>
      <vt:lpstr>HY엽서L</vt:lpstr>
      <vt:lpstr>Wingdings</vt:lpstr>
      <vt:lpstr>Arial</vt:lpstr>
      <vt:lpstr>Depth</vt:lpstr>
      <vt:lpstr>Scholar Plot – Data Visualization Methods for Scientific Careers</vt:lpstr>
      <vt:lpstr>Exploration vs Explanation</vt:lpstr>
      <vt:lpstr>Education vs Persuasion</vt:lpstr>
      <vt:lpstr>Overview</vt:lpstr>
      <vt:lpstr>What is Data Visualization?</vt:lpstr>
      <vt:lpstr>Why Data Visualization Matters?</vt:lpstr>
      <vt:lpstr>Data Visualization vs. Infographics</vt:lpstr>
      <vt:lpstr>Introduction</vt:lpstr>
      <vt:lpstr>PowerPoint Presentation</vt:lpstr>
      <vt:lpstr>Problem</vt:lpstr>
      <vt:lpstr>Introduction</vt:lpstr>
      <vt:lpstr>(Topic and )Purpose</vt:lpstr>
      <vt:lpstr>Visualization Research</vt:lpstr>
      <vt:lpstr>Data format and Data retrieval</vt:lpstr>
      <vt:lpstr>Goals of Research, Motivation</vt:lpstr>
      <vt:lpstr>Potential significance</vt:lpstr>
      <vt:lpstr>Related work</vt:lpstr>
      <vt:lpstr>Related work</vt:lpstr>
      <vt:lpstr>What is missing</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273</cp:revision>
  <cp:lastPrinted>2016-02-19T21:53:25Z</cp:lastPrinted>
  <dcterms:created xsi:type="dcterms:W3CDTF">2015-09-15T19:51:47Z</dcterms:created>
  <dcterms:modified xsi:type="dcterms:W3CDTF">2016-02-20T21:00:18Z</dcterms:modified>
</cp:coreProperties>
</file>